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96" d="100"/>
          <a:sy n="96" d="100"/>
        </p:scale>
        <p:origin x="2336"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50ED69-BFA5-4E11-B7AD-7E2241B4AC64}" type="doc">
      <dgm:prSet loTypeId="urn:microsoft.com/office/officeart/2005/8/layout/venn1" loCatId="relationship" qsTypeId="urn:microsoft.com/office/officeart/2005/8/quickstyle/simple1" qsCatId="simple" csTypeId="urn:microsoft.com/office/officeart/2005/8/colors/accent6_1" csCatId="accent6" phldr="1"/>
      <dgm:spPr/>
      <dgm:t>
        <a:bodyPr/>
        <a:lstStyle/>
        <a:p>
          <a:endParaRPr lang="en-GB"/>
        </a:p>
      </dgm:t>
    </dgm:pt>
    <dgm:pt modelId="{DC945B73-0C61-41B1-BD11-54B2A1DEA2B0}">
      <dgm:prSet custT="1"/>
      <dgm:spPr/>
      <dgm:t>
        <a:bodyPr/>
        <a:lstStyle/>
        <a:p>
          <a:pPr rtl="0"/>
          <a:r>
            <a:rPr lang="en-GB" sz="1200" b="1" dirty="0"/>
            <a:t>The fire started on September 2nd 1666 and lasted for 5 days</a:t>
          </a:r>
          <a:r>
            <a:rPr lang="en-GB" sz="1100" b="1" dirty="0"/>
            <a:t>!</a:t>
          </a:r>
        </a:p>
      </dgm:t>
    </dgm:pt>
    <dgm:pt modelId="{6CB019D3-5D66-4172-86B4-DDF5E799F078}" type="parTrans" cxnId="{AA6A1C79-E23D-4FAC-92F1-CF02AEDB556E}">
      <dgm:prSet/>
      <dgm:spPr/>
      <dgm:t>
        <a:bodyPr/>
        <a:lstStyle/>
        <a:p>
          <a:endParaRPr lang="en-GB"/>
        </a:p>
      </dgm:t>
    </dgm:pt>
    <dgm:pt modelId="{E213DAFD-2BA1-4839-9141-FFCAD2956A5A}" type="sibTrans" cxnId="{AA6A1C79-E23D-4FAC-92F1-CF02AEDB556E}">
      <dgm:prSet/>
      <dgm:spPr/>
      <dgm:t>
        <a:bodyPr/>
        <a:lstStyle/>
        <a:p>
          <a:endParaRPr lang="en-GB"/>
        </a:p>
      </dgm:t>
    </dgm:pt>
    <dgm:pt modelId="{C2D56182-9CED-4AC1-B810-D92071F1AC4A}" type="pres">
      <dgm:prSet presAssocID="{0450ED69-BFA5-4E11-B7AD-7E2241B4AC64}" presName="compositeShape" presStyleCnt="0">
        <dgm:presLayoutVars>
          <dgm:chMax val="7"/>
          <dgm:dir/>
          <dgm:resizeHandles val="exact"/>
        </dgm:presLayoutVars>
      </dgm:prSet>
      <dgm:spPr/>
    </dgm:pt>
    <dgm:pt modelId="{1E2D10B6-56C6-4E9B-819D-2161E104FF84}" type="pres">
      <dgm:prSet presAssocID="{DC945B73-0C61-41B1-BD11-54B2A1DEA2B0}" presName="circ1TxSh" presStyleLbl="vennNode1" presStyleIdx="0" presStyleCnt="1" custScaleX="220941" custLinFactNeighborX="-29907" custLinFactNeighborY="-53605"/>
      <dgm:spPr/>
    </dgm:pt>
  </dgm:ptLst>
  <dgm:cxnLst>
    <dgm:cxn modelId="{AA6A1C79-E23D-4FAC-92F1-CF02AEDB556E}" srcId="{0450ED69-BFA5-4E11-B7AD-7E2241B4AC64}" destId="{DC945B73-0C61-41B1-BD11-54B2A1DEA2B0}" srcOrd="0" destOrd="0" parTransId="{6CB019D3-5D66-4172-86B4-DDF5E799F078}" sibTransId="{E213DAFD-2BA1-4839-9141-FFCAD2956A5A}"/>
    <dgm:cxn modelId="{7FBB837C-9CC3-439F-BDB8-7906122386E5}" type="presOf" srcId="{DC945B73-0C61-41B1-BD11-54B2A1DEA2B0}" destId="{1E2D10B6-56C6-4E9B-819D-2161E104FF84}" srcOrd="0" destOrd="0" presId="urn:microsoft.com/office/officeart/2005/8/layout/venn1"/>
    <dgm:cxn modelId="{08091BF5-B650-4054-BA73-E3A03278B249}" type="presOf" srcId="{0450ED69-BFA5-4E11-B7AD-7E2241B4AC64}" destId="{C2D56182-9CED-4AC1-B810-D92071F1AC4A}" srcOrd="0" destOrd="0" presId="urn:microsoft.com/office/officeart/2005/8/layout/venn1"/>
    <dgm:cxn modelId="{5C360DD1-1845-4D0F-AECF-83F42D8682E5}" type="presParOf" srcId="{C2D56182-9CED-4AC1-B810-D92071F1AC4A}" destId="{1E2D10B6-56C6-4E9B-819D-2161E104FF84}" srcOrd="0"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2D10B6-56C6-4E9B-819D-2161E104FF84}">
      <dsp:nvSpPr>
        <dsp:cNvPr id="0" name=""/>
        <dsp:cNvSpPr/>
      </dsp:nvSpPr>
      <dsp:spPr>
        <a:xfrm>
          <a:off x="0" y="0"/>
          <a:ext cx="2040014" cy="923330"/>
        </a:xfrm>
        <a:prstGeom prst="ellipse">
          <a:avLst/>
        </a:prstGeom>
        <a:solidFill>
          <a:schemeClr val="lt1">
            <a:alpha val="50000"/>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33400" rtl="0">
            <a:lnSpc>
              <a:spcPct val="90000"/>
            </a:lnSpc>
            <a:spcBef>
              <a:spcPct val="0"/>
            </a:spcBef>
            <a:spcAft>
              <a:spcPct val="35000"/>
            </a:spcAft>
            <a:buNone/>
          </a:pPr>
          <a:r>
            <a:rPr lang="en-GB" sz="1200" b="1" kern="1200" dirty="0"/>
            <a:t>The fire started on September 2nd 1666 and lasted for 5 days</a:t>
          </a:r>
          <a:r>
            <a:rPr lang="en-GB" sz="1100" b="1" kern="1200" dirty="0"/>
            <a:t>!</a:t>
          </a:r>
        </a:p>
      </dsp:txBody>
      <dsp:txXfrm>
        <a:off x="298753" y="135219"/>
        <a:ext cx="1442508" cy="652892"/>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283670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1889431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1452751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117413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778543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3822851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1876180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3292181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2643613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3383232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77CC-AFF7-40C8-998E-0F20D5B6914C}" type="datetimeFigureOut">
              <a:rPr lang="en-GB" smtClean="0"/>
              <a:t>07/09/2020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C29470F-B308-4AD6-A98F-621D3E55292E}" type="slidenum">
              <a:rPr lang="en-GB" smtClean="0"/>
              <a:t>‹#›</a:t>
            </a:fld>
            <a:endParaRPr lang="en-GB" dirty="0"/>
          </a:p>
        </p:txBody>
      </p:sp>
    </p:spTree>
    <p:extLst>
      <p:ext uri="{BB962C8B-B14F-4D97-AF65-F5344CB8AC3E}">
        <p14:creationId xmlns:p14="http://schemas.microsoft.com/office/powerpoint/2010/main" val="4275099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877CC-AFF7-40C8-998E-0F20D5B6914C}" type="datetimeFigureOut">
              <a:rPr lang="en-GB" smtClean="0"/>
              <a:t>07/09/2020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29470F-B308-4AD6-A98F-621D3E55292E}" type="slidenum">
              <a:rPr lang="en-GB" smtClean="0"/>
              <a:t>‹#›</a:t>
            </a:fld>
            <a:endParaRPr lang="en-GB" dirty="0"/>
          </a:p>
        </p:txBody>
      </p:sp>
    </p:spTree>
    <p:extLst>
      <p:ext uri="{BB962C8B-B14F-4D97-AF65-F5344CB8AC3E}">
        <p14:creationId xmlns:p14="http://schemas.microsoft.com/office/powerpoint/2010/main" val="1640243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1.xml"/><Relationship Id="rId13"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jpg"/><Relationship Id="rId12" Type="http://schemas.microsoft.com/office/2007/relationships/diagramDrawing" Target="../diagrams/drawing1.xml"/><Relationship Id="rId2" Type="http://schemas.openxmlformats.org/officeDocument/2006/relationships/hyperlink" Target="https://www.youtube.com/watch?v=5Atpbo3wOts" TargetMode="Externa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diagramColors" Target="../diagrams/colors1.xml"/><Relationship Id="rId5" Type="http://schemas.openxmlformats.org/officeDocument/2006/relationships/image" Target="../media/image3.png"/><Relationship Id="rId10" Type="http://schemas.openxmlformats.org/officeDocument/2006/relationships/diagramQuickStyle" Target="../diagrams/quickStyle1.xml"/><Relationship Id="rId4" Type="http://schemas.openxmlformats.org/officeDocument/2006/relationships/image" Target="../media/image2.png"/><Relationship Id="rId9" Type="http://schemas.openxmlformats.org/officeDocument/2006/relationships/diagramLayout" Target="../diagrams/layout1.xml"/><Relationship Id="rId1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fireoflondon.org.uk/game/" TargetMode="External"/><Relationship Id="rId1" Type="http://schemas.openxmlformats.org/officeDocument/2006/relationships/slideLayout" Target="../slideLayouts/slideLayout1.xml"/><Relationship Id="rId6" Type="http://schemas.openxmlformats.org/officeDocument/2006/relationships/image" Target="../media/image11.jpg"/><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2880" y="44624"/>
            <a:ext cx="8973616" cy="369332"/>
          </a:xfrm>
          <a:prstGeom prst="rect">
            <a:avLst/>
          </a:prstGeom>
          <a:noFill/>
        </p:spPr>
        <p:txBody>
          <a:bodyPr wrap="square" rtlCol="0">
            <a:spAutoFit/>
          </a:bodyPr>
          <a:lstStyle/>
          <a:p>
            <a:pPr algn="ctr"/>
            <a:r>
              <a:rPr lang="en-GB" u="sng" dirty="0">
                <a:solidFill>
                  <a:srgbClr val="FF0000"/>
                </a:solidFill>
                <a:latin typeface="Comic Sans MS" pitchFamily="66" charset="0"/>
              </a:rPr>
              <a:t>NPA Knowledge Organiser: Year 1 History – Autumn term</a:t>
            </a:r>
          </a:p>
        </p:txBody>
      </p:sp>
      <p:sp>
        <p:nvSpPr>
          <p:cNvPr id="6" name="Rectangle 5"/>
          <p:cNvSpPr/>
          <p:nvPr/>
        </p:nvSpPr>
        <p:spPr>
          <a:xfrm>
            <a:off x="107504" y="432048"/>
            <a:ext cx="8928992" cy="630932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Sing a song! ‘London’s Burning’ is a song derived from the great fire of London</a:t>
            </a:r>
            <a:endParaRPr lang="en-GB" dirty="0">
              <a:hlinkClick r:id="rId2"/>
            </a:endParaRPr>
          </a:p>
          <a:p>
            <a:pPr algn="ctr"/>
            <a:r>
              <a:rPr lang="en-GB" dirty="0">
                <a:hlinkClick r:id="rId2"/>
              </a:rPr>
              <a:t>https://www.youtube.com/watch?v=5Atpbo3wOts</a:t>
            </a:r>
            <a:endParaRPr lang="en-GB" dirty="0"/>
          </a:p>
        </p:txBody>
      </p:sp>
      <p:sp>
        <p:nvSpPr>
          <p:cNvPr id="2" name="Rectangle 1"/>
          <p:cNvSpPr/>
          <p:nvPr/>
        </p:nvSpPr>
        <p:spPr>
          <a:xfrm>
            <a:off x="2810757" y="476672"/>
            <a:ext cx="6153731" cy="476672"/>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FF0000"/>
                </a:solidFill>
                <a:latin typeface="Old English Text MT" panose="03040902040508030806" pitchFamily="66" charset="0"/>
              </a:rPr>
              <a:t>The Great Fire of London!</a:t>
            </a:r>
          </a:p>
        </p:txBody>
      </p:sp>
      <p:sp>
        <p:nvSpPr>
          <p:cNvPr id="3" name="Rectangle 2"/>
          <p:cNvSpPr/>
          <p:nvPr/>
        </p:nvSpPr>
        <p:spPr>
          <a:xfrm>
            <a:off x="173845" y="471560"/>
            <a:ext cx="2636912" cy="552746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2">
                  <a:lumMod val="60000"/>
                  <a:lumOff val="40000"/>
                </a:schemeClr>
              </a:solidFill>
            </a:endParaRPr>
          </a:p>
        </p:txBody>
      </p:sp>
      <p:sp>
        <p:nvSpPr>
          <p:cNvPr id="8" name="Rectangle 7"/>
          <p:cNvSpPr/>
          <p:nvPr/>
        </p:nvSpPr>
        <p:spPr>
          <a:xfrm>
            <a:off x="2810757" y="953344"/>
            <a:ext cx="6153731" cy="5045677"/>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What were seaside holidays like in the past? People have been going on seaside holidays in the UK for over a hundred years. Rail travel made it cheaper and easier for people to travel to the coast with their families. Many things that we see at the seaside now such as donkey rides, arcades and buckets and spades have been enjoyed by people of all ages for many years. However, not everything is as it was 100 years ago. For example do you know about bathing machines? They were wooden carts that ladies could get changed in because it was considered rude to be seen in a swimming costume. They were then rolled into the sea and ladies could go straight from the cart into the sea without being seen! </a:t>
            </a:r>
            <a:endParaRPr lang="en-GB" dirty="0">
              <a:solidFill>
                <a:schemeClr val="tx2">
                  <a:lumMod val="60000"/>
                  <a:lumOff val="40000"/>
                </a:schemeClr>
              </a:solidFill>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0739" y="6053485"/>
            <a:ext cx="596605" cy="596605"/>
          </a:xfrm>
          <a:prstGeom prst="rect">
            <a:avLst/>
          </a:prstGeom>
          <a:ln w="25400">
            <a:solidFill>
              <a:schemeClr val="tx2">
                <a:lumMod val="60000"/>
                <a:lumOff val="40000"/>
              </a:schemeClr>
            </a:solidFill>
          </a:ln>
        </p:spPr>
      </p:pic>
      <p:sp>
        <p:nvSpPr>
          <p:cNvPr id="7" name="TextBox 6"/>
          <p:cNvSpPr txBox="1"/>
          <p:nvPr/>
        </p:nvSpPr>
        <p:spPr>
          <a:xfrm>
            <a:off x="168866" y="1340768"/>
            <a:ext cx="2669405" cy="4832092"/>
          </a:xfrm>
          <a:prstGeom prst="rect">
            <a:avLst/>
          </a:prstGeom>
          <a:noFill/>
          <a:ln>
            <a:noFill/>
          </a:ln>
        </p:spPr>
        <p:txBody>
          <a:bodyPr wrap="square" rtlCol="0">
            <a:spAutoFit/>
          </a:bodyPr>
          <a:lstStyle/>
          <a:p>
            <a:pPr algn="just"/>
            <a:r>
              <a:rPr lang="en-GB" sz="1400" b="1" dirty="0"/>
              <a:t>bakery – </a:t>
            </a:r>
            <a:r>
              <a:rPr lang="en-GB" sz="1400" dirty="0"/>
              <a:t>where cakes, bread and pastries are baked to sell</a:t>
            </a:r>
          </a:p>
          <a:p>
            <a:pPr algn="just"/>
            <a:r>
              <a:rPr lang="en-GB" sz="1400" b="1" dirty="0"/>
              <a:t>belongings – </a:t>
            </a:r>
            <a:r>
              <a:rPr lang="en-GB" sz="1400" dirty="0"/>
              <a:t>a list of items that you own and want to take care of</a:t>
            </a:r>
          </a:p>
          <a:p>
            <a:pPr algn="just"/>
            <a:r>
              <a:rPr lang="en-GB" sz="1400" b="1" dirty="0"/>
              <a:t>cart – </a:t>
            </a:r>
            <a:r>
              <a:rPr lang="en-GB" sz="1400" dirty="0"/>
              <a:t>a wooden vehicle used to carry goods. Often pulled by a horse.</a:t>
            </a:r>
          </a:p>
          <a:p>
            <a:pPr algn="just"/>
            <a:r>
              <a:rPr lang="en-GB" sz="1400" b="1" dirty="0"/>
              <a:t>destroyed – </a:t>
            </a:r>
            <a:r>
              <a:rPr lang="en-GB" sz="1400" dirty="0"/>
              <a:t>to ruin something completely</a:t>
            </a:r>
          </a:p>
          <a:p>
            <a:pPr algn="just"/>
            <a:r>
              <a:rPr lang="en-GB" sz="1400" b="1" dirty="0"/>
              <a:t>diary – </a:t>
            </a:r>
            <a:r>
              <a:rPr lang="en-GB" sz="1400" dirty="0"/>
              <a:t>a personal book used to keep a daily account of event and feelings</a:t>
            </a:r>
          </a:p>
          <a:p>
            <a:pPr algn="just"/>
            <a:r>
              <a:rPr lang="en-GB" sz="1400" b="1" dirty="0"/>
              <a:t>escape – </a:t>
            </a:r>
            <a:r>
              <a:rPr lang="en-GB" sz="1400" dirty="0"/>
              <a:t>to get away from a place where you may be in danger</a:t>
            </a:r>
            <a:endParaRPr lang="en-GB" sz="1400" b="1" dirty="0"/>
          </a:p>
          <a:p>
            <a:pPr algn="just"/>
            <a:r>
              <a:rPr lang="en-GB" sz="1400" b="1" dirty="0"/>
              <a:t>fire hook  – </a:t>
            </a:r>
            <a:r>
              <a:rPr lang="en-GB" sz="1400" dirty="0"/>
              <a:t>a long pole with a hooked metal head, used to pull down walls or ceilings</a:t>
            </a:r>
          </a:p>
          <a:p>
            <a:pPr algn="just"/>
            <a:r>
              <a:rPr lang="en-GB" sz="1400" b="1" dirty="0"/>
              <a:t>London</a:t>
            </a:r>
            <a:r>
              <a:rPr lang="en-GB" sz="1400" dirty="0"/>
              <a:t> – The capital city of the United Kingdom</a:t>
            </a:r>
            <a:endParaRPr lang="en-GB" sz="1400" b="1" dirty="0"/>
          </a:p>
          <a:p>
            <a:pPr algn="just"/>
            <a:r>
              <a:rPr lang="en-GB" sz="1400" b="1" dirty="0"/>
              <a:t>Mayor – </a:t>
            </a:r>
            <a:r>
              <a:rPr lang="en-GB" sz="1400" dirty="0"/>
              <a:t>a person in charge of a town or city</a:t>
            </a:r>
          </a:p>
          <a:p>
            <a:endParaRPr lang="en-GB" sz="1400" b="1" dirty="0"/>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4743" y="507694"/>
            <a:ext cx="1176977" cy="913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720" y="507694"/>
            <a:ext cx="765826" cy="8960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504" y="536686"/>
            <a:ext cx="767533" cy="804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99545" y="964361"/>
            <a:ext cx="5905492" cy="3748534"/>
          </a:xfrm>
          <a:prstGeom prst="rect">
            <a:avLst/>
          </a:prstGeom>
        </p:spPr>
      </p:pic>
      <p:graphicFrame>
        <p:nvGraphicFramePr>
          <p:cNvPr id="15" name="Diagram 14"/>
          <p:cNvGraphicFramePr/>
          <p:nvPr>
            <p:extLst>
              <p:ext uri="{D42A27DB-BD31-4B8C-83A1-F6EECF244321}">
                <p14:modId xmlns:p14="http://schemas.microsoft.com/office/powerpoint/2010/main" val="3590008453"/>
              </p:ext>
            </p:extLst>
          </p:nvPr>
        </p:nvGraphicFramePr>
        <p:xfrm>
          <a:off x="3059832" y="1111387"/>
          <a:ext cx="2592288" cy="9233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19" name="Group 18"/>
          <p:cNvGrpSpPr/>
          <p:nvPr/>
        </p:nvGrpSpPr>
        <p:grpSpPr>
          <a:xfrm>
            <a:off x="4725009" y="1849951"/>
            <a:ext cx="2040014" cy="923330"/>
            <a:chOff x="0" y="0"/>
            <a:chExt cx="2040014" cy="923330"/>
          </a:xfrm>
        </p:grpSpPr>
        <p:sp>
          <p:nvSpPr>
            <p:cNvPr id="20" name="Oval 19"/>
            <p:cNvSpPr/>
            <p:nvPr/>
          </p:nvSpPr>
          <p:spPr>
            <a:xfrm>
              <a:off x="0" y="0"/>
              <a:ext cx="2040014" cy="923330"/>
            </a:xfrm>
            <a:prstGeom prst="ellipse">
              <a:avLst/>
            </a:prstGeom>
          </p:spPr>
          <p:style>
            <a:lnRef idx="2">
              <a:schemeClr val="accent6">
                <a:shade val="80000"/>
                <a:hueOff val="0"/>
                <a:satOff val="0"/>
                <a:lumOff val="0"/>
                <a:alphaOff val="0"/>
              </a:schemeClr>
            </a:lnRef>
            <a:fillRef idx="1">
              <a:schemeClr val="lt1">
                <a:alpha val="50000"/>
                <a:hueOff val="0"/>
                <a:satOff val="0"/>
                <a:lumOff val="0"/>
                <a:alphaOff val="0"/>
              </a:schemeClr>
            </a:fillRef>
            <a:effectRef idx="0">
              <a:schemeClr val="lt1">
                <a:alpha val="50000"/>
                <a:hueOff val="0"/>
                <a:satOff val="0"/>
                <a:lumOff val="0"/>
                <a:alphaOff val="0"/>
              </a:schemeClr>
            </a:effectRef>
            <a:fontRef idx="minor">
              <a:schemeClr val="tx1"/>
            </a:fontRef>
          </p:style>
        </p:sp>
        <p:sp>
          <p:nvSpPr>
            <p:cNvPr id="21" name="Oval 4"/>
            <p:cNvSpPr/>
            <p:nvPr/>
          </p:nvSpPr>
          <p:spPr>
            <a:xfrm>
              <a:off x="298753" y="135219"/>
              <a:ext cx="1442508" cy="652892"/>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0">
              <a:noAutofit/>
            </a:bodyPr>
            <a:lstStyle/>
            <a:p>
              <a:pPr lvl="0" algn="ctr" defTabSz="533400" rtl="0">
                <a:lnSpc>
                  <a:spcPct val="90000"/>
                </a:lnSpc>
                <a:spcBef>
                  <a:spcPct val="0"/>
                </a:spcBef>
                <a:spcAft>
                  <a:spcPct val="35000"/>
                </a:spcAft>
              </a:pPr>
              <a:r>
                <a:rPr lang="en-GB" sz="1200" b="1" kern="1200" dirty="0"/>
                <a:t>Houses were pulled down and blown up to try and stop the fire from spreading!</a:t>
              </a:r>
              <a:endParaRPr lang="en-GB" sz="1100" b="1" kern="1200" dirty="0"/>
            </a:p>
          </p:txBody>
        </p:sp>
      </p:grpSp>
      <p:grpSp>
        <p:nvGrpSpPr>
          <p:cNvPr id="23" name="Group 22"/>
          <p:cNvGrpSpPr/>
          <p:nvPr/>
        </p:nvGrpSpPr>
        <p:grpSpPr>
          <a:xfrm>
            <a:off x="6660232" y="1061840"/>
            <a:ext cx="2040014" cy="923330"/>
            <a:chOff x="0" y="-461665"/>
            <a:chExt cx="2040014" cy="923330"/>
          </a:xfrm>
        </p:grpSpPr>
        <p:sp>
          <p:nvSpPr>
            <p:cNvPr id="24" name="Oval 23"/>
            <p:cNvSpPr/>
            <p:nvPr/>
          </p:nvSpPr>
          <p:spPr>
            <a:xfrm>
              <a:off x="0" y="-461665"/>
              <a:ext cx="2040014" cy="923330"/>
            </a:xfrm>
            <a:prstGeom prst="ellipse">
              <a:avLst/>
            </a:prstGeom>
          </p:spPr>
          <p:style>
            <a:lnRef idx="2">
              <a:schemeClr val="accent6">
                <a:shade val="80000"/>
                <a:hueOff val="0"/>
                <a:satOff val="0"/>
                <a:lumOff val="0"/>
                <a:alphaOff val="0"/>
              </a:schemeClr>
            </a:lnRef>
            <a:fillRef idx="1">
              <a:schemeClr val="lt1">
                <a:alpha val="50000"/>
                <a:hueOff val="0"/>
                <a:satOff val="0"/>
                <a:lumOff val="0"/>
                <a:alphaOff val="0"/>
              </a:schemeClr>
            </a:fillRef>
            <a:effectRef idx="0">
              <a:schemeClr val="lt1">
                <a:alpha val="50000"/>
                <a:hueOff val="0"/>
                <a:satOff val="0"/>
                <a:lumOff val="0"/>
                <a:alphaOff val="0"/>
              </a:schemeClr>
            </a:effectRef>
            <a:fontRef idx="minor">
              <a:schemeClr val="tx1"/>
            </a:fontRef>
          </p:style>
        </p:sp>
        <p:sp>
          <p:nvSpPr>
            <p:cNvPr id="25" name="Oval 4"/>
            <p:cNvSpPr/>
            <p:nvPr/>
          </p:nvSpPr>
          <p:spPr>
            <a:xfrm>
              <a:off x="298753" y="-326446"/>
              <a:ext cx="1442508" cy="652892"/>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0">
              <a:noAutofit/>
            </a:bodyPr>
            <a:lstStyle/>
            <a:p>
              <a:pPr lvl="0" algn="ctr" defTabSz="533400" rtl="0">
                <a:lnSpc>
                  <a:spcPct val="90000"/>
                </a:lnSpc>
                <a:spcBef>
                  <a:spcPct val="0"/>
                </a:spcBef>
                <a:spcAft>
                  <a:spcPct val="35000"/>
                </a:spcAft>
              </a:pPr>
              <a:r>
                <a:rPr lang="en-GB" sz="1200" b="1" kern="1200" dirty="0"/>
                <a:t>The Lord Mayor fled the city and </a:t>
              </a:r>
              <a:r>
                <a:rPr lang="en-GB" sz="1200" b="1" dirty="0"/>
                <a:t>King Charles II took control of the fire.</a:t>
              </a:r>
              <a:endParaRPr lang="en-GB" sz="1100" b="1" kern="1200" dirty="0"/>
            </a:p>
          </p:txBody>
        </p:sp>
      </p:grpSp>
      <p:grpSp>
        <p:nvGrpSpPr>
          <p:cNvPr id="26" name="Group 25"/>
          <p:cNvGrpSpPr/>
          <p:nvPr/>
        </p:nvGrpSpPr>
        <p:grpSpPr>
          <a:xfrm>
            <a:off x="2983748" y="2654495"/>
            <a:ext cx="2040014" cy="923330"/>
            <a:chOff x="0" y="0"/>
            <a:chExt cx="2040014" cy="923330"/>
          </a:xfrm>
        </p:grpSpPr>
        <p:sp>
          <p:nvSpPr>
            <p:cNvPr id="27" name="Oval 26"/>
            <p:cNvSpPr/>
            <p:nvPr/>
          </p:nvSpPr>
          <p:spPr>
            <a:xfrm>
              <a:off x="0" y="0"/>
              <a:ext cx="2040014" cy="923330"/>
            </a:xfrm>
            <a:prstGeom prst="ellipse">
              <a:avLst/>
            </a:prstGeom>
          </p:spPr>
          <p:style>
            <a:lnRef idx="2">
              <a:schemeClr val="accent6">
                <a:shade val="80000"/>
                <a:hueOff val="0"/>
                <a:satOff val="0"/>
                <a:lumOff val="0"/>
                <a:alphaOff val="0"/>
              </a:schemeClr>
            </a:lnRef>
            <a:fillRef idx="1">
              <a:schemeClr val="lt1">
                <a:alpha val="50000"/>
                <a:hueOff val="0"/>
                <a:satOff val="0"/>
                <a:lumOff val="0"/>
                <a:alphaOff val="0"/>
              </a:schemeClr>
            </a:fillRef>
            <a:effectRef idx="0">
              <a:schemeClr val="lt1">
                <a:alpha val="50000"/>
                <a:hueOff val="0"/>
                <a:satOff val="0"/>
                <a:lumOff val="0"/>
                <a:alphaOff val="0"/>
              </a:schemeClr>
            </a:effectRef>
            <a:fontRef idx="minor">
              <a:schemeClr val="tx1"/>
            </a:fontRef>
          </p:style>
        </p:sp>
        <p:sp>
          <p:nvSpPr>
            <p:cNvPr id="28" name="Oval 4"/>
            <p:cNvSpPr/>
            <p:nvPr/>
          </p:nvSpPr>
          <p:spPr>
            <a:xfrm>
              <a:off x="298753" y="135219"/>
              <a:ext cx="1442508" cy="652892"/>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0">
              <a:noAutofit/>
            </a:bodyPr>
            <a:lstStyle/>
            <a:p>
              <a:pPr lvl="0" algn="ctr" defTabSz="533400" rtl="0">
                <a:lnSpc>
                  <a:spcPct val="90000"/>
                </a:lnSpc>
                <a:spcBef>
                  <a:spcPct val="0"/>
                </a:spcBef>
                <a:spcAft>
                  <a:spcPct val="35000"/>
                </a:spcAft>
              </a:pPr>
              <a:r>
                <a:rPr lang="en-GB" sz="1200" b="1" kern="1200" dirty="0"/>
                <a:t>The fire destroyed almost 80% of the city of London.</a:t>
              </a:r>
              <a:endParaRPr lang="en-GB" sz="1100" b="1" kern="1200" dirty="0"/>
            </a:p>
          </p:txBody>
        </p:sp>
      </p:grpSp>
      <p:grpSp>
        <p:nvGrpSpPr>
          <p:cNvPr id="29" name="Group 28"/>
          <p:cNvGrpSpPr/>
          <p:nvPr/>
        </p:nvGrpSpPr>
        <p:grpSpPr>
          <a:xfrm>
            <a:off x="6660232" y="2466935"/>
            <a:ext cx="2040014" cy="923330"/>
            <a:chOff x="-71111" y="-133851"/>
            <a:chExt cx="2040014" cy="923330"/>
          </a:xfrm>
        </p:grpSpPr>
        <p:sp>
          <p:nvSpPr>
            <p:cNvPr id="30" name="Oval 29"/>
            <p:cNvSpPr/>
            <p:nvPr/>
          </p:nvSpPr>
          <p:spPr>
            <a:xfrm>
              <a:off x="-71111" y="-133851"/>
              <a:ext cx="2040014" cy="923330"/>
            </a:xfrm>
            <a:prstGeom prst="ellipse">
              <a:avLst/>
            </a:prstGeom>
          </p:spPr>
          <p:style>
            <a:lnRef idx="2">
              <a:schemeClr val="accent6">
                <a:shade val="80000"/>
                <a:hueOff val="0"/>
                <a:satOff val="0"/>
                <a:lumOff val="0"/>
                <a:alphaOff val="0"/>
              </a:schemeClr>
            </a:lnRef>
            <a:fillRef idx="1">
              <a:schemeClr val="lt1">
                <a:alpha val="50000"/>
                <a:hueOff val="0"/>
                <a:satOff val="0"/>
                <a:lumOff val="0"/>
                <a:alphaOff val="0"/>
              </a:schemeClr>
            </a:fillRef>
            <a:effectRef idx="0">
              <a:schemeClr val="lt1">
                <a:alpha val="50000"/>
                <a:hueOff val="0"/>
                <a:satOff val="0"/>
                <a:lumOff val="0"/>
                <a:alphaOff val="0"/>
              </a:schemeClr>
            </a:effectRef>
            <a:fontRef idx="minor">
              <a:schemeClr val="tx1"/>
            </a:fontRef>
          </p:style>
        </p:sp>
        <p:sp>
          <p:nvSpPr>
            <p:cNvPr id="31" name="Oval 4"/>
            <p:cNvSpPr/>
            <p:nvPr/>
          </p:nvSpPr>
          <p:spPr>
            <a:xfrm>
              <a:off x="277298" y="-1711"/>
              <a:ext cx="1442508" cy="652892"/>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0">
              <a:noAutofit/>
            </a:bodyPr>
            <a:lstStyle/>
            <a:p>
              <a:pPr lvl="0" algn="ctr" defTabSz="533400" rtl="0">
                <a:lnSpc>
                  <a:spcPct val="90000"/>
                </a:lnSpc>
                <a:spcBef>
                  <a:spcPct val="0"/>
                </a:spcBef>
                <a:spcAft>
                  <a:spcPct val="35000"/>
                </a:spcAft>
              </a:pPr>
              <a:r>
                <a:rPr lang="en-GB" sz="1200" b="1" kern="1200" dirty="0"/>
                <a:t>The fire started in a bakery on Pudding Lane owned by Thomas </a:t>
              </a:r>
              <a:r>
                <a:rPr lang="en-GB" sz="1200" b="1" kern="1200" dirty="0" err="1"/>
                <a:t>Farriner</a:t>
              </a:r>
              <a:r>
                <a:rPr lang="en-GB" sz="1200" b="1" kern="1200" dirty="0"/>
                <a:t>.</a:t>
              </a:r>
              <a:endParaRPr lang="en-GB" sz="1100" b="1" kern="1200" dirty="0"/>
            </a:p>
          </p:txBody>
        </p:sp>
      </p:grpSp>
      <p:grpSp>
        <p:nvGrpSpPr>
          <p:cNvPr id="32" name="Group 31"/>
          <p:cNvGrpSpPr/>
          <p:nvPr/>
        </p:nvGrpSpPr>
        <p:grpSpPr>
          <a:xfrm>
            <a:off x="4725009" y="3387252"/>
            <a:ext cx="3192440" cy="1156306"/>
            <a:chOff x="0" y="0"/>
            <a:chExt cx="2040014" cy="923330"/>
          </a:xfrm>
        </p:grpSpPr>
        <p:sp>
          <p:nvSpPr>
            <p:cNvPr id="33" name="Oval 32"/>
            <p:cNvSpPr/>
            <p:nvPr/>
          </p:nvSpPr>
          <p:spPr>
            <a:xfrm>
              <a:off x="0" y="0"/>
              <a:ext cx="2040014" cy="923330"/>
            </a:xfrm>
            <a:prstGeom prst="ellipse">
              <a:avLst/>
            </a:prstGeom>
          </p:spPr>
          <p:style>
            <a:lnRef idx="2">
              <a:schemeClr val="accent6">
                <a:shade val="80000"/>
                <a:hueOff val="0"/>
                <a:satOff val="0"/>
                <a:lumOff val="0"/>
                <a:alphaOff val="0"/>
              </a:schemeClr>
            </a:lnRef>
            <a:fillRef idx="1">
              <a:schemeClr val="lt1">
                <a:alpha val="50000"/>
                <a:hueOff val="0"/>
                <a:satOff val="0"/>
                <a:lumOff val="0"/>
                <a:alphaOff val="0"/>
              </a:schemeClr>
            </a:fillRef>
            <a:effectRef idx="0">
              <a:schemeClr val="lt1">
                <a:alpha val="50000"/>
                <a:hueOff val="0"/>
                <a:satOff val="0"/>
                <a:lumOff val="0"/>
                <a:alphaOff val="0"/>
              </a:schemeClr>
            </a:effectRef>
            <a:fontRef idx="minor">
              <a:schemeClr val="tx1"/>
            </a:fontRef>
          </p:style>
        </p:sp>
        <p:sp>
          <p:nvSpPr>
            <p:cNvPr id="34" name="Oval 4"/>
            <p:cNvSpPr/>
            <p:nvPr/>
          </p:nvSpPr>
          <p:spPr>
            <a:xfrm>
              <a:off x="298753" y="135219"/>
              <a:ext cx="1442508" cy="652892"/>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0">
              <a:noAutofit/>
            </a:bodyPr>
            <a:lstStyle/>
            <a:p>
              <a:pPr lvl="0" algn="ctr" defTabSz="533400" rtl="0">
                <a:lnSpc>
                  <a:spcPct val="90000"/>
                </a:lnSpc>
                <a:spcBef>
                  <a:spcPct val="0"/>
                </a:spcBef>
                <a:spcAft>
                  <a:spcPct val="35000"/>
                </a:spcAft>
              </a:pPr>
              <a:r>
                <a:rPr lang="en-GB" sz="1200" b="1" kern="1200" dirty="0"/>
                <a:t>In 1666 houses were packed very close together</a:t>
              </a:r>
              <a:r>
                <a:rPr lang="en-GB" sz="1200" b="1" dirty="0"/>
                <a:t> along tiny, cobbled streets. You could almost touch the neighbours house by leaning out of the window!</a:t>
              </a:r>
              <a:endParaRPr lang="en-GB" sz="1200" b="1" kern="1200" dirty="0"/>
            </a:p>
          </p:txBody>
        </p:sp>
      </p:grpSp>
      <p:pic>
        <p:nvPicPr>
          <p:cNvPr id="18" name="Picture 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09307" y="4732419"/>
            <a:ext cx="1666875" cy="1209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78545" y="4716786"/>
            <a:ext cx="3556039" cy="11853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5" name="TextBox 34"/>
          <p:cNvSpPr txBox="1"/>
          <p:nvPr/>
        </p:nvSpPr>
        <p:spPr>
          <a:xfrm>
            <a:off x="1207982" y="6028621"/>
            <a:ext cx="7515584" cy="646331"/>
          </a:xfrm>
          <a:prstGeom prst="rect">
            <a:avLst/>
          </a:prstGeom>
          <a:noFill/>
        </p:spPr>
        <p:txBody>
          <a:bodyPr wrap="none" rtlCol="0">
            <a:spAutoFit/>
          </a:bodyPr>
          <a:lstStyle/>
          <a:p>
            <a:pPr algn="ctr"/>
            <a:r>
              <a:rPr lang="en-GB" dirty="0"/>
              <a:t>Sing a song! ‘London’s Burning’ is a song derived from the great fire of London</a:t>
            </a:r>
            <a:endParaRPr lang="en-GB" dirty="0">
              <a:hlinkClick r:id="rId2"/>
            </a:endParaRPr>
          </a:p>
          <a:p>
            <a:pPr algn="ctr"/>
            <a:r>
              <a:rPr lang="en-GB" dirty="0">
                <a:hlinkClick r:id="rId2"/>
              </a:rPr>
              <a:t>https://www.youtube.com/watch?v=5Atpbo3wOts</a:t>
            </a:r>
            <a:endParaRPr lang="en-GB" dirty="0"/>
          </a:p>
        </p:txBody>
      </p:sp>
      <p:sp>
        <p:nvSpPr>
          <p:cNvPr id="36" name="TextBox 35"/>
          <p:cNvSpPr txBox="1"/>
          <p:nvPr/>
        </p:nvSpPr>
        <p:spPr>
          <a:xfrm>
            <a:off x="2899545" y="4760393"/>
            <a:ext cx="1051891" cy="523220"/>
          </a:xfrm>
          <a:prstGeom prst="rect">
            <a:avLst/>
          </a:prstGeom>
          <a:noFill/>
        </p:spPr>
        <p:txBody>
          <a:bodyPr wrap="none" rtlCol="0">
            <a:spAutoFit/>
          </a:bodyPr>
          <a:lstStyle/>
          <a:p>
            <a:r>
              <a:rPr lang="en-GB" sz="2800" dirty="0">
                <a:solidFill>
                  <a:srgbClr val="FF0000"/>
                </a:solidFill>
                <a:latin typeface="Old English Text MT" panose="03040902040508030806" pitchFamily="66" charset="0"/>
              </a:rPr>
              <a:t>Tools</a:t>
            </a:r>
          </a:p>
        </p:txBody>
      </p:sp>
    </p:spTree>
    <p:extLst>
      <p:ext uri="{BB962C8B-B14F-4D97-AF65-F5344CB8AC3E}">
        <p14:creationId xmlns:p14="http://schemas.microsoft.com/office/powerpoint/2010/main" val="72400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2880" y="44624"/>
            <a:ext cx="8973616" cy="369332"/>
          </a:xfrm>
          <a:prstGeom prst="rect">
            <a:avLst/>
          </a:prstGeom>
          <a:noFill/>
        </p:spPr>
        <p:txBody>
          <a:bodyPr wrap="square" rtlCol="0">
            <a:spAutoFit/>
          </a:bodyPr>
          <a:lstStyle/>
          <a:p>
            <a:pPr algn="ctr"/>
            <a:r>
              <a:rPr lang="en-GB" u="sng" dirty="0">
                <a:solidFill>
                  <a:srgbClr val="FF0000"/>
                </a:solidFill>
                <a:latin typeface="Comic Sans MS" pitchFamily="66" charset="0"/>
              </a:rPr>
              <a:t>NPA Knowledge Organiser: Year 1 History – Autumn term</a:t>
            </a:r>
          </a:p>
        </p:txBody>
      </p:sp>
      <p:sp>
        <p:nvSpPr>
          <p:cNvPr id="6" name="Rectangle 5"/>
          <p:cNvSpPr/>
          <p:nvPr/>
        </p:nvSpPr>
        <p:spPr>
          <a:xfrm>
            <a:off x="107504" y="432048"/>
            <a:ext cx="8928992" cy="630932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Rectangle 2"/>
          <p:cNvSpPr/>
          <p:nvPr/>
        </p:nvSpPr>
        <p:spPr>
          <a:xfrm>
            <a:off x="173843" y="539219"/>
            <a:ext cx="4182133" cy="541005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endParaRPr lang="en-GB" sz="1200" dirty="0">
              <a:solidFill>
                <a:schemeClr val="tx1"/>
              </a:solidFill>
            </a:endParaRPr>
          </a:p>
        </p:txBody>
      </p:sp>
      <p:sp>
        <p:nvSpPr>
          <p:cNvPr id="4" name="Rectangle 3"/>
          <p:cNvSpPr/>
          <p:nvPr/>
        </p:nvSpPr>
        <p:spPr>
          <a:xfrm>
            <a:off x="971600" y="5949280"/>
            <a:ext cx="7992888" cy="742346"/>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Find out more information about London and the people who lived there and play games at </a:t>
            </a:r>
            <a:r>
              <a:rPr lang="en-GB" dirty="0">
                <a:solidFill>
                  <a:schemeClr val="tx1"/>
                </a:solidFill>
                <a:hlinkClick r:id="rId2"/>
              </a:rPr>
              <a:t>http://www.fireoflondon.org.uk/game/</a:t>
            </a:r>
            <a:endParaRPr lang="en-GB" dirty="0">
              <a:solidFill>
                <a:schemeClr val="tx1"/>
              </a:solidFill>
            </a:endParaRPr>
          </a:p>
        </p:txBody>
      </p:sp>
      <p:sp>
        <p:nvSpPr>
          <p:cNvPr id="9" name="Rectangle 8"/>
          <p:cNvSpPr/>
          <p:nvPr/>
        </p:nvSpPr>
        <p:spPr>
          <a:xfrm>
            <a:off x="173844" y="5949279"/>
            <a:ext cx="786740" cy="742347"/>
          </a:xfrm>
          <a:prstGeom prst="rect">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9266" y="5971313"/>
            <a:ext cx="692696" cy="692696"/>
          </a:xfrm>
          <a:prstGeom prst="rect">
            <a:avLst/>
          </a:prstGeom>
        </p:spPr>
      </p:pic>
      <p:sp>
        <p:nvSpPr>
          <p:cNvPr id="17" name="Rectangle 16"/>
          <p:cNvSpPr/>
          <p:nvPr/>
        </p:nvSpPr>
        <p:spPr>
          <a:xfrm>
            <a:off x="4357530" y="539218"/>
            <a:ext cx="4606958" cy="541006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solidFill>
                <a:srgbClr val="FF0000"/>
              </a:solidFill>
              <a:latin typeface="Old English Text MT" panose="03040902040508030806" pitchFamily="66" charset="0"/>
            </a:endParaRPr>
          </a:p>
        </p:txBody>
      </p:sp>
      <p:sp>
        <p:nvSpPr>
          <p:cNvPr id="10" name="TextBox 9"/>
          <p:cNvSpPr txBox="1"/>
          <p:nvPr/>
        </p:nvSpPr>
        <p:spPr>
          <a:xfrm>
            <a:off x="173718" y="478761"/>
            <a:ext cx="4182133" cy="5539978"/>
          </a:xfrm>
          <a:prstGeom prst="rect">
            <a:avLst/>
          </a:prstGeom>
          <a:noFill/>
        </p:spPr>
        <p:txBody>
          <a:bodyPr wrap="square" rtlCol="0">
            <a:spAutoFit/>
          </a:bodyPr>
          <a:lstStyle/>
          <a:p>
            <a:pPr algn="ctr"/>
            <a:r>
              <a:rPr lang="en-GB" sz="2400" b="1" dirty="0">
                <a:solidFill>
                  <a:srgbClr val="FF0000"/>
                </a:solidFill>
                <a:latin typeface="Old English Text MT" panose="03040902040508030806" pitchFamily="66" charset="0"/>
              </a:rPr>
              <a:t>Timeline of key events</a:t>
            </a:r>
          </a:p>
          <a:p>
            <a:r>
              <a:rPr lang="en-GB" sz="1400" b="1" dirty="0"/>
              <a:t>September 2</a:t>
            </a:r>
            <a:r>
              <a:rPr lang="en-GB" sz="1400" b="1" baseline="30000" dirty="0"/>
              <a:t>nd</a:t>
            </a:r>
          </a:p>
          <a:p>
            <a:r>
              <a:rPr lang="en-GB" sz="1400" dirty="0"/>
              <a:t>1am – The fire starts in a bakery on Pudding Lane</a:t>
            </a:r>
          </a:p>
          <a:p>
            <a:r>
              <a:rPr lang="en-GB" sz="1400" dirty="0"/>
              <a:t>3am – Samuel Pepys is awoken and told about the fire</a:t>
            </a:r>
          </a:p>
          <a:p>
            <a:r>
              <a:rPr lang="en-GB" sz="1400" dirty="0"/>
              <a:t>7am – 300 houses have burned and the fire is spreading</a:t>
            </a:r>
          </a:p>
          <a:p>
            <a:r>
              <a:rPr lang="en-GB" sz="1400" dirty="0"/>
              <a:t>10am – Samuel Pepys visits the King to tell him about the fire</a:t>
            </a:r>
          </a:p>
          <a:p>
            <a:endParaRPr lang="en-GB" sz="200" dirty="0"/>
          </a:p>
          <a:p>
            <a:r>
              <a:rPr lang="en-GB" sz="1400" b="1" dirty="0"/>
              <a:t>September 3</a:t>
            </a:r>
            <a:r>
              <a:rPr lang="en-GB" sz="1400" b="1" baseline="30000" dirty="0"/>
              <a:t>rd</a:t>
            </a:r>
            <a:endParaRPr lang="en-GB" sz="1400" b="1" dirty="0"/>
          </a:p>
          <a:p>
            <a:r>
              <a:rPr lang="en-GB" sz="1400" dirty="0"/>
              <a:t>4am – Samuel Pepys begins to pack his belongings and move to safety</a:t>
            </a:r>
          </a:p>
          <a:p>
            <a:r>
              <a:rPr lang="en-GB" sz="1400" dirty="0"/>
              <a:t>9am – More people start to flee London as the fire gets out of control</a:t>
            </a:r>
          </a:p>
          <a:p>
            <a:endParaRPr lang="en-GB" sz="200" dirty="0"/>
          </a:p>
          <a:p>
            <a:r>
              <a:rPr lang="en-GB" sz="1400" b="1" dirty="0"/>
              <a:t>September 4</a:t>
            </a:r>
            <a:r>
              <a:rPr lang="en-GB" sz="1400" b="1" baseline="30000" dirty="0"/>
              <a:t>th</a:t>
            </a:r>
            <a:endParaRPr lang="en-GB" sz="1400" b="1" dirty="0"/>
          </a:p>
          <a:p>
            <a:r>
              <a:rPr lang="en-GB" sz="1400" dirty="0"/>
              <a:t>5am – The King offers rewards to men who help to stop the fire</a:t>
            </a:r>
          </a:p>
          <a:p>
            <a:r>
              <a:rPr lang="en-GB" sz="1400" dirty="0"/>
              <a:t>8pm – St. Paul's Cathedral catches fire and it  mostly destroyed</a:t>
            </a:r>
          </a:p>
          <a:p>
            <a:endParaRPr lang="en-GB" sz="200" dirty="0"/>
          </a:p>
          <a:p>
            <a:r>
              <a:rPr lang="en-GB" sz="1400" b="1" dirty="0"/>
              <a:t>September 5</a:t>
            </a:r>
            <a:r>
              <a:rPr lang="en-GB" sz="1400" b="1" baseline="30000" dirty="0"/>
              <a:t>th</a:t>
            </a:r>
            <a:endParaRPr lang="en-GB" sz="1400" b="1" dirty="0"/>
          </a:p>
          <a:p>
            <a:r>
              <a:rPr lang="en-GB" sz="1400" dirty="0"/>
              <a:t>2am – Buildings are torn down and blown up to try and stop the fire from spreading</a:t>
            </a:r>
          </a:p>
          <a:p>
            <a:endParaRPr lang="en-GB" sz="200" dirty="0"/>
          </a:p>
          <a:p>
            <a:r>
              <a:rPr lang="en-GB" sz="1400" b="1" dirty="0"/>
              <a:t>September 8</a:t>
            </a:r>
            <a:r>
              <a:rPr lang="en-GB" sz="1400" b="1" baseline="30000" dirty="0"/>
              <a:t>th</a:t>
            </a:r>
            <a:r>
              <a:rPr lang="en-GB" sz="1400" b="1" dirty="0"/>
              <a:t> </a:t>
            </a:r>
            <a:br>
              <a:rPr lang="en-GB" sz="2000" b="1" dirty="0"/>
            </a:br>
            <a:r>
              <a:rPr lang="en-GB" sz="1400" dirty="0"/>
              <a:t>8am – The wind begins to calm and the fire comes to an end</a:t>
            </a:r>
            <a:endParaRPr lang="en-GB" sz="1050" dirty="0"/>
          </a:p>
        </p:txBody>
      </p:sp>
      <p:sp>
        <p:nvSpPr>
          <p:cNvPr id="2" name="TextBox 1"/>
          <p:cNvSpPr txBox="1"/>
          <p:nvPr/>
        </p:nvSpPr>
        <p:spPr>
          <a:xfrm>
            <a:off x="4357530" y="539219"/>
            <a:ext cx="4606958" cy="1015663"/>
          </a:xfrm>
          <a:prstGeom prst="rect">
            <a:avLst/>
          </a:prstGeom>
          <a:noFill/>
        </p:spPr>
        <p:txBody>
          <a:bodyPr wrap="square" rtlCol="0">
            <a:spAutoFit/>
          </a:bodyPr>
          <a:lstStyle/>
          <a:p>
            <a:pPr algn="ctr"/>
            <a:r>
              <a:rPr lang="en-GB" sz="2400" b="1" dirty="0">
                <a:solidFill>
                  <a:srgbClr val="FF0000"/>
                </a:solidFill>
                <a:latin typeface="Old English Text MT" panose="03040902040508030806" pitchFamily="66" charset="0"/>
              </a:rPr>
              <a:t>Important People</a:t>
            </a:r>
          </a:p>
          <a:p>
            <a:pPr algn="ctr"/>
            <a:endParaRPr lang="en-GB" b="1" dirty="0">
              <a:solidFill>
                <a:srgbClr val="FF0000"/>
              </a:solidFill>
              <a:latin typeface="Old English Text MT" panose="03040902040508030806" pitchFamily="66" charset="0"/>
            </a:endParaRPr>
          </a:p>
          <a:p>
            <a:endParaRPr lang="en-GB" dirty="0"/>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18665" y="1188772"/>
            <a:ext cx="1438542" cy="1522388"/>
          </a:xfrm>
          <a:prstGeom prst="ellipse">
            <a:avLst/>
          </a:prstGeom>
          <a:ln w="63500" cap="rnd">
            <a:noFill/>
          </a:ln>
          <a:effectLst/>
          <a:scene3d>
            <a:camera prst="orthographicFront"/>
            <a:lightRig rig="contrasting" dir="t">
              <a:rot lat="0" lon="0" rev="3000000"/>
            </a:lightRig>
          </a:scene3d>
          <a:sp3d contourW="7620">
            <a:bevelT w="95250" h="31750"/>
            <a:contourClr>
              <a:srgbClr val="333333"/>
            </a:contourClr>
          </a:sp3d>
        </p:spPr>
      </p:pic>
      <p:sp>
        <p:nvSpPr>
          <p:cNvPr id="15" name="TextBox 14"/>
          <p:cNvSpPr txBox="1"/>
          <p:nvPr/>
        </p:nvSpPr>
        <p:spPr>
          <a:xfrm>
            <a:off x="5859030" y="1110595"/>
            <a:ext cx="3012116" cy="1384995"/>
          </a:xfrm>
          <a:prstGeom prst="rect">
            <a:avLst/>
          </a:prstGeom>
          <a:noFill/>
        </p:spPr>
        <p:txBody>
          <a:bodyPr wrap="square" rtlCol="0">
            <a:spAutoFit/>
          </a:bodyPr>
          <a:lstStyle/>
          <a:p>
            <a:pPr algn="ctr"/>
            <a:r>
              <a:rPr lang="en-GB" sz="1400" b="1" dirty="0">
                <a:solidFill>
                  <a:srgbClr val="FF0000"/>
                </a:solidFill>
              </a:rPr>
              <a:t>Samuel Pepys</a:t>
            </a:r>
          </a:p>
          <a:p>
            <a:pPr algn="ctr"/>
            <a:br>
              <a:rPr lang="en-GB" sz="1400" b="1" dirty="0">
                <a:solidFill>
                  <a:srgbClr val="FF0000"/>
                </a:solidFill>
              </a:rPr>
            </a:br>
            <a:r>
              <a:rPr lang="en-GB" sz="1400" dirty="0"/>
              <a:t>His detailed diaries kept an account of what happened during the great fire of London. He buried his cheese and wine to keep them safe. </a:t>
            </a: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15000" y="2630008"/>
            <a:ext cx="1388077" cy="1735096"/>
          </a:xfrm>
          <a:prstGeom prst="ellipse">
            <a:avLst/>
          </a:prstGeom>
          <a:ln w="63500" cap="rnd">
            <a:noFill/>
          </a:ln>
          <a:effectLst/>
        </p:spPr>
      </p:pic>
      <p:sp>
        <p:nvSpPr>
          <p:cNvPr id="20" name="TextBox 19"/>
          <p:cNvSpPr txBox="1"/>
          <p:nvPr/>
        </p:nvSpPr>
        <p:spPr>
          <a:xfrm>
            <a:off x="4418665" y="2786489"/>
            <a:ext cx="2946423" cy="1384995"/>
          </a:xfrm>
          <a:prstGeom prst="rect">
            <a:avLst/>
          </a:prstGeom>
          <a:noFill/>
        </p:spPr>
        <p:txBody>
          <a:bodyPr wrap="square" rtlCol="0">
            <a:spAutoFit/>
          </a:bodyPr>
          <a:lstStyle/>
          <a:p>
            <a:pPr algn="ctr"/>
            <a:r>
              <a:rPr lang="en-GB" sz="1400" b="1" dirty="0">
                <a:solidFill>
                  <a:srgbClr val="FF0000"/>
                </a:solidFill>
              </a:rPr>
              <a:t>King Charles II</a:t>
            </a:r>
          </a:p>
          <a:p>
            <a:pPr algn="ctr"/>
            <a:br>
              <a:rPr lang="en-GB" sz="1400" b="1" dirty="0">
                <a:solidFill>
                  <a:srgbClr val="FF0000"/>
                </a:solidFill>
              </a:rPr>
            </a:br>
            <a:r>
              <a:rPr lang="en-GB" sz="1400" dirty="0"/>
              <a:t>King of England, Scotland, Wales and Ireland in 1649. He made great efforts to help stop the fire from spreading in 1666.</a:t>
            </a:r>
          </a:p>
        </p:txBody>
      </p:sp>
      <p:pic>
        <p:nvPicPr>
          <p:cNvPr id="21" name="Picture 2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94421" y="4210097"/>
            <a:ext cx="1287029" cy="1571248"/>
          </a:xfrm>
          <a:prstGeom prst="ellipse">
            <a:avLst/>
          </a:prstGeom>
          <a:ln w="63500" cap="rnd">
            <a:noFill/>
          </a:ln>
          <a:effectLst/>
          <a:scene3d>
            <a:camera prst="orthographicFront"/>
            <a:lightRig rig="contrasting" dir="t">
              <a:rot lat="0" lon="0" rev="3000000"/>
            </a:lightRig>
          </a:scene3d>
          <a:sp3d contourW="7620">
            <a:bevelT w="95250" h="31750"/>
            <a:contourClr>
              <a:srgbClr val="333333"/>
            </a:contourClr>
          </a:sp3d>
        </p:spPr>
      </p:pic>
      <p:sp>
        <p:nvSpPr>
          <p:cNvPr id="22" name="TextBox 21"/>
          <p:cNvSpPr txBox="1"/>
          <p:nvPr/>
        </p:nvSpPr>
        <p:spPr>
          <a:xfrm>
            <a:off x="5891876" y="4414618"/>
            <a:ext cx="2946423" cy="1384995"/>
          </a:xfrm>
          <a:prstGeom prst="rect">
            <a:avLst/>
          </a:prstGeom>
          <a:noFill/>
        </p:spPr>
        <p:txBody>
          <a:bodyPr wrap="square" rtlCol="0">
            <a:spAutoFit/>
          </a:bodyPr>
          <a:lstStyle/>
          <a:p>
            <a:pPr algn="ctr"/>
            <a:r>
              <a:rPr lang="en-GB" sz="1400" b="1" dirty="0">
                <a:solidFill>
                  <a:srgbClr val="FF0000"/>
                </a:solidFill>
              </a:rPr>
              <a:t>Thomas Bloodworth</a:t>
            </a:r>
          </a:p>
          <a:p>
            <a:pPr algn="ctr"/>
            <a:br>
              <a:rPr lang="en-GB" sz="1400" b="1" dirty="0">
                <a:solidFill>
                  <a:srgbClr val="FF0000"/>
                </a:solidFill>
              </a:rPr>
            </a:br>
            <a:r>
              <a:rPr lang="en-GB" sz="1400" dirty="0"/>
              <a:t>The Lord Mayor of London. He was supposed to give orders and deal with important problems in the city of London.</a:t>
            </a:r>
          </a:p>
        </p:txBody>
      </p:sp>
    </p:spTree>
    <p:extLst>
      <p:ext uri="{BB962C8B-B14F-4D97-AF65-F5344CB8AC3E}">
        <p14:creationId xmlns:p14="http://schemas.microsoft.com/office/powerpoint/2010/main" val="30099617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2055</TotalTime>
  <Words>707</Words>
  <Application>Microsoft Macintosh PowerPoint</Application>
  <PresentationFormat>On-screen Show (4:3)</PresentationFormat>
  <Paragraphs>51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Comic Sans MS</vt:lpstr>
      <vt:lpstr>Old English Text MT</vt:lpstr>
      <vt:lpstr>Office Theme</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 Bebbington</dc:creator>
  <cp:lastModifiedBy>Julia McGhie</cp:lastModifiedBy>
  <cp:revision>51</cp:revision>
  <dcterms:created xsi:type="dcterms:W3CDTF">2020-01-08T11:42:15Z</dcterms:created>
  <dcterms:modified xsi:type="dcterms:W3CDTF">2020-09-07T18:30:11Z</dcterms:modified>
</cp:coreProperties>
</file>